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69" r:id="rId2"/>
    <p:sldId id="271" r:id="rId3"/>
    <p:sldId id="277" r:id="rId4"/>
    <p:sldId id="280" r:id="rId5"/>
    <p:sldId id="284" r:id="rId6"/>
    <p:sldId id="285" r:id="rId7"/>
    <p:sldId id="278" r:id="rId8"/>
    <p:sldId id="281" r:id="rId9"/>
    <p:sldId id="282" r:id="rId10"/>
    <p:sldId id="286" r:id="rId11"/>
    <p:sldId id="283" r:id="rId12"/>
    <p:sldId id="279" r:id="rId13"/>
    <p:sldId id="287" r:id="rId14"/>
  </p:sldIdLst>
  <p:sldSz cx="9144000" cy="6858000" type="screen4x3"/>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170D427-B00B-4887-980C-5E8B4D104531}">
          <p14:sldIdLst>
            <p14:sldId id="269"/>
            <p14:sldId id="271"/>
            <p14:sldId id="277"/>
            <p14:sldId id="280"/>
            <p14:sldId id="284"/>
            <p14:sldId id="285"/>
            <p14:sldId id="278"/>
            <p14:sldId id="281"/>
            <p14:sldId id="282"/>
            <p14:sldId id="286"/>
            <p14:sldId id="283"/>
            <p14:sldId id="279"/>
            <p14:sldId id="287"/>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1B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64" autoAdjust="0"/>
    <p:restoredTop sz="94660"/>
  </p:normalViewPr>
  <p:slideViewPr>
    <p:cSldViewPr>
      <p:cViewPr varScale="1">
        <p:scale>
          <a:sx n="97" d="100"/>
          <a:sy n="97" d="100"/>
        </p:scale>
        <p:origin x="3822" y="13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575" cy="5127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021138" y="0"/>
            <a:ext cx="3076575" cy="512763"/>
          </a:xfrm>
          <a:prstGeom prst="rect">
            <a:avLst/>
          </a:prstGeom>
        </p:spPr>
        <p:txBody>
          <a:bodyPr vert="horz" lIns="91440" tIns="45720" rIns="91440" bIns="45720" rtlCol="0"/>
          <a:lstStyle>
            <a:lvl1pPr algn="r">
              <a:defRPr sz="1200"/>
            </a:lvl1pPr>
          </a:lstStyle>
          <a:p>
            <a:fld id="{C204A73E-D403-4C63-BF38-835FD8C24492}" type="datetimeFigureOut">
              <a:rPr lang="en-US" smtClean="0"/>
              <a:t>10/26/2023</a:t>
            </a:fld>
            <a:endParaRPr lang="en-US"/>
          </a:p>
        </p:txBody>
      </p:sp>
      <p:sp>
        <p:nvSpPr>
          <p:cNvPr id="4" name="Slide Image Placeholder 3"/>
          <p:cNvSpPr>
            <a:spLocks noGrp="1" noRot="1" noChangeAspect="1"/>
          </p:cNvSpPr>
          <p:nvPr>
            <p:ph type="sldImg" idx="2"/>
          </p:nvPr>
        </p:nvSpPr>
        <p:spPr>
          <a:xfrm>
            <a:off x="1246188" y="1279525"/>
            <a:ext cx="4606925" cy="34544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9613" y="4926013"/>
            <a:ext cx="5680075" cy="40290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21850"/>
            <a:ext cx="3076575" cy="51276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021138" y="9721850"/>
            <a:ext cx="3076575" cy="512763"/>
          </a:xfrm>
          <a:prstGeom prst="rect">
            <a:avLst/>
          </a:prstGeom>
        </p:spPr>
        <p:txBody>
          <a:bodyPr vert="horz" lIns="91440" tIns="45720" rIns="91440" bIns="45720" rtlCol="0" anchor="b"/>
          <a:lstStyle>
            <a:lvl1pPr algn="r">
              <a:defRPr sz="1200"/>
            </a:lvl1pPr>
          </a:lstStyle>
          <a:p>
            <a:fld id="{64EB76D7-33A0-4F38-94A5-78AFBE39252B}" type="slidenum">
              <a:rPr lang="en-US" smtClean="0"/>
              <a:t>‹#›</a:t>
            </a:fld>
            <a:endParaRPr lang="en-US"/>
          </a:p>
        </p:txBody>
      </p:sp>
    </p:spTree>
    <p:extLst>
      <p:ext uri="{BB962C8B-B14F-4D97-AF65-F5344CB8AC3E}">
        <p14:creationId xmlns:p14="http://schemas.microsoft.com/office/powerpoint/2010/main" val="2819054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2916565-DB02-4946-ADB2-35E8D167E4B5}" type="datetimeFigureOut">
              <a:rPr lang="en-US" smtClean="0"/>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2229298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2916565-DB02-4946-ADB2-35E8D167E4B5}" type="datetimeFigureOut">
              <a:rPr lang="en-US" smtClean="0"/>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18683435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2916565-DB02-4946-ADB2-35E8D167E4B5}" type="datetimeFigureOut">
              <a:rPr lang="en-US" smtClean="0"/>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1661816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4304"/>
            <a:ext cx="9144000" cy="671496"/>
          </a:xfrm>
        </p:spPr>
        <p:txBody>
          <a:bodyPr/>
          <a:lstStyle>
            <a:lvl1pPr>
              <a:defRPr b="1"/>
            </a:lvl1pPr>
          </a:lstStyle>
          <a:p>
            <a:r>
              <a:rPr lang="en-US" dirty="0"/>
              <a:t>Click to edit Master title style</a:t>
            </a:r>
          </a:p>
        </p:txBody>
      </p:sp>
      <p:sp>
        <p:nvSpPr>
          <p:cNvPr id="3" name="Content Placeholder 2"/>
          <p:cNvSpPr>
            <a:spLocks noGrp="1"/>
          </p:cNvSpPr>
          <p:nvPr>
            <p:ph idx="1"/>
          </p:nvPr>
        </p:nvSpPr>
        <p:spPr>
          <a:xfrm>
            <a:off x="228600" y="898510"/>
            <a:ext cx="8686800" cy="50675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2916565-DB02-4946-ADB2-35E8D167E4B5}" type="datetimeFigureOut">
              <a:rPr lang="en-US" smtClean="0"/>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594A5-FF63-4702-A406-105A5610DC34}" type="slidenum">
              <a:rPr lang="en-US" smtClean="0"/>
              <a:t>‹#›</a:t>
            </a:fld>
            <a:endParaRPr lang="en-US"/>
          </a:p>
        </p:txBody>
      </p:sp>
      <p:sp>
        <p:nvSpPr>
          <p:cNvPr id="7" name="TextBox 6"/>
          <p:cNvSpPr txBox="1"/>
          <p:nvPr userDrawn="1"/>
        </p:nvSpPr>
        <p:spPr>
          <a:xfrm>
            <a:off x="0" y="6569059"/>
            <a:ext cx="9144000" cy="307777"/>
          </a:xfrm>
          <a:prstGeom prst="rect">
            <a:avLst/>
          </a:prstGeom>
          <a:solidFill>
            <a:srgbClr val="FFC000"/>
          </a:solidFill>
        </p:spPr>
        <p:txBody>
          <a:bodyPr wrap="square" rtlCol="0">
            <a:spAutoFit/>
          </a:bodyPr>
          <a:lstStyle/>
          <a:p>
            <a:pPr algn="ctr"/>
            <a:r>
              <a:rPr lang="en-US" sz="1400" b="1"/>
              <a:t>Metodologi Penelitian Semester Ganjil </a:t>
            </a:r>
            <a:r>
              <a:rPr lang="id-ID" sz="1400" b="1"/>
              <a:t>202</a:t>
            </a:r>
            <a:r>
              <a:rPr lang="en-US" sz="1400" b="1"/>
              <a:t>3</a:t>
            </a:r>
            <a:r>
              <a:rPr lang="id-ID" sz="1400" b="1"/>
              <a:t>-202</a:t>
            </a:r>
            <a:r>
              <a:rPr lang="en-US" sz="1400" b="1"/>
              <a:t>4</a:t>
            </a:r>
            <a:endParaRPr lang="en-US" sz="1400" b="1" baseline="0"/>
          </a:p>
        </p:txBody>
      </p:sp>
      <p:grpSp>
        <p:nvGrpSpPr>
          <p:cNvPr id="8" name="Group 11"/>
          <p:cNvGrpSpPr>
            <a:grpSpLocks/>
          </p:cNvGrpSpPr>
          <p:nvPr userDrawn="1"/>
        </p:nvGrpSpPr>
        <p:grpSpPr bwMode="auto">
          <a:xfrm>
            <a:off x="-76200" y="6014301"/>
            <a:ext cx="1057495" cy="905879"/>
            <a:chOff x="0" y="0"/>
            <a:chExt cx="35687" cy="30873"/>
          </a:xfrm>
        </p:grpSpPr>
        <p:sp>
          <p:nvSpPr>
            <p:cNvPr id="9" name="Regular Pentagon 10"/>
            <p:cNvSpPr>
              <a:spLocks noChangeArrowheads="1"/>
            </p:cNvSpPr>
            <p:nvPr/>
          </p:nvSpPr>
          <p:spPr bwMode="auto">
            <a:xfrm>
              <a:off x="5209" y="3189"/>
              <a:ext cx="24987" cy="24561"/>
            </a:xfrm>
            <a:prstGeom prst="pentagon">
              <a:avLst/>
            </a:prstGeom>
            <a:solidFill>
              <a:srgbClr val="FFFFFF"/>
            </a:solidFill>
            <a:ln>
              <a:noFill/>
            </a:ln>
            <a:extLs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endParaRPr lang="en-US"/>
            </a:p>
          </p:txBody>
        </p:sp>
        <p:pic>
          <p:nvPicPr>
            <p:cNvPr id="10" name="Picture 9"/>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0"/>
              <a:ext cx="35687" cy="3087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826995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2916565-DB02-4946-ADB2-35E8D167E4B5}" type="datetimeFigureOut">
              <a:rPr lang="en-US" smtClean="0"/>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3367859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2916565-DB02-4946-ADB2-35E8D167E4B5}" type="datetimeFigureOut">
              <a:rPr lang="en-US" smtClean="0"/>
              <a:t>10/26/2023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185873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2916565-DB02-4946-ADB2-35E8D167E4B5}" type="datetimeFigureOut">
              <a:rPr lang="en-US" smtClean="0"/>
              <a:t>10/26/2023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1516244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2916565-DB02-4946-ADB2-35E8D167E4B5}" type="datetimeFigureOut">
              <a:rPr lang="en-US" smtClean="0"/>
              <a:t>10/26/2023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3780140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916565-DB02-4946-ADB2-35E8D167E4B5}" type="datetimeFigureOut">
              <a:rPr lang="en-US" smtClean="0"/>
              <a:t>10/26/2023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3312601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2916565-DB02-4946-ADB2-35E8D167E4B5}" type="datetimeFigureOut">
              <a:rPr lang="en-US" smtClean="0"/>
              <a:t>10/26/2023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40004015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2916565-DB02-4946-ADB2-35E8D167E4B5}" type="datetimeFigureOut">
              <a:rPr lang="en-US" smtClean="0"/>
              <a:t>10/26/2023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594A5-FF63-4702-A406-105A5610DC34}" type="slidenum">
              <a:rPr lang="en-US" smtClean="0"/>
              <a:t>‹#›</a:t>
            </a:fld>
            <a:endParaRPr lang="en-US"/>
          </a:p>
        </p:txBody>
      </p:sp>
    </p:spTree>
    <p:extLst>
      <p:ext uri="{BB962C8B-B14F-4D97-AF65-F5344CB8AC3E}">
        <p14:creationId xmlns:p14="http://schemas.microsoft.com/office/powerpoint/2010/main" val="1557032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916565-DB02-4946-ADB2-35E8D167E4B5}" type="datetimeFigureOut">
              <a:rPr lang="en-US" smtClean="0"/>
              <a:t>10/26/2023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3594A5-FF63-4702-A406-105A5610DC34}" type="slidenum">
              <a:rPr lang="en-US" smtClean="0"/>
              <a:t>‹#›</a:t>
            </a:fld>
            <a:endParaRPr lang="en-US"/>
          </a:p>
        </p:txBody>
      </p:sp>
    </p:spTree>
    <p:extLst>
      <p:ext uri="{BB962C8B-B14F-4D97-AF65-F5344CB8AC3E}">
        <p14:creationId xmlns:p14="http://schemas.microsoft.com/office/powerpoint/2010/main" val="41835470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76" y="609600"/>
            <a:ext cx="9144002" cy="3505200"/>
          </a:xfrm>
        </p:spPr>
        <p:txBody>
          <a:bodyPr>
            <a:normAutofit fontScale="90000"/>
          </a:bodyPr>
          <a:lstStyle/>
          <a:p>
            <a:br>
              <a:rPr lang="en-US" sz="4000" b="1"/>
            </a:br>
            <a:r>
              <a:rPr lang="en-US" sz="4000"/>
              <a:t>METODOLOGI PENELITIAN</a:t>
            </a:r>
            <a:br>
              <a:rPr lang="en-US" sz="4000"/>
            </a:br>
            <a:r>
              <a:rPr lang="en-US" sz="4000"/>
              <a:t>Semester Ganjil </a:t>
            </a:r>
            <a:r>
              <a:rPr lang="id-ID" sz="4000"/>
              <a:t>202</a:t>
            </a:r>
            <a:r>
              <a:rPr lang="en-US" sz="4000"/>
              <a:t>3</a:t>
            </a:r>
            <a:r>
              <a:rPr lang="id-ID" sz="4000"/>
              <a:t>-202</a:t>
            </a:r>
            <a:r>
              <a:rPr lang="en-US" sz="4000"/>
              <a:t>4</a:t>
            </a:r>
            <a:br>
              <a:rPr lang="en-US" sz="3600" b="1"/>
            </a:br>
            <a:br>
              <a:rPr lang="en-US" sz="3600"/>
            </a:br>
            <a:r>
              <a:rPr lang="en-US"/>
              <a:t>MP-0</a:t>
            </a:r>
            <a:r>
              <a:rPr lang="id-ID"/>
              <a:t>7</a:t>
            </a:r>
            <a:r>
              <a:rPr lang="en-US"/>
              <a:t>-</a:t>
            </a:r>
            <a:r>
              <a:rPr lang="id-ID"/>
              <a:t>BAB III, IV dan V</a:t>
            </a:r>
            <a:br>
              <a:rPr lang="en-US" sz="3600"/>
            </a:br>
            <a:endParaRPr lang="en-US"/>
          </a:p>
        </p:txBody>
      </p:sp>
      <p:sp>
        <p:nvSpPr>
          <p:cNvPr id="3" name="Subtitle 2"/>
          <p:cNvSpPr>
            <a:spLocks noGrp="1"/>
          </p:cNvSpPr>
          <p:nvPr>
            <p:ph type="subTitle" idx="1"/>
          </p:nvPr>
        </p:nvSpPr>
        <p:spPr>
          <a:xfrm>
            <a:off x="824408" y="5334000"/>
            <a:ext cx="7772400" cy="990600"/>
          </a:xfrm>
        </p:spPr>
        <p:txBody>
          <a:bodyPr>
            <a:normAutofit/>
          </a:bodyPr>
          <a:lstStyle/>
          <a:p>
            <a:pPr>
              <a:spcBef>
                <a:spcPts val="0"/>
              </a:spcBef>
            </a:pPr>
            <a:r>
              <a:rPr lang="en-US" sz="2800" b="1">
                <a:solidFill>
                  <a:schemeClr val="tx1"/>
                </a:solidFill>
              </a:rPr>
              <a:t>Program Studi S-1 Teknik Informatika</a:t>
            </a:r>
          </a:p>
          <a:p>
            <a:pPr>
              <a:spcBef>
                <a:spcPts val="0"/>
              </a:spcBef>
            </a:pPr>
            <a:r>
              <a:rPr lang="en-US" sz="2800" b="1">
                <a:solidFill>
                  <a:schemeClr val="tx1"/>
                </a:solidFill>
              </a:rPr>
              <a:t>FMIPA Universitas Padjadjaran</a:t>
            </a:r>
          </a:p>
        </p:txBody>
      </p:sp>
      <p:grpSp>
        <p:nvGrpSpPr>
          <p:cNvPr id="4" name="Group 11"/>
          <p:cNvGrpSpPr>
            <a:grpSpLocks/>
          </p:cNvGrpSpPr>
          <p:nvPr/>
        </p:nvGrpSpPr>
        <p:grpSpPr bwMode="auto">
          <a:xfrm>
            <a:off x="3879633" y="3657600"/>
            <a:ext cx="1661949" cy="1388042"/>
            <a:chOff x="0" y="0"/>
            <a:chExt cx="35687" cy="30873"/>
          </a:xfrm>
        </p:grpSpPr>
        <p:sp>
          <p:nvSpPr>
            <p:cNvPr id="5" name="Regular Pentagon 10"/>
            <p:cNvSpPr>
              <a:spLocks noChangeArrowheads="1"/>
            </p:cNvSpPr>
            <p:nvPr/>
          </p:nvSpPr>
          <p:spPr bwMode="auto">
            <a:xfrm>
              <a:off x="5209" y="3189"/>
              <a:ext cx="24987" cy="24561"/>
            </a:xfrm>
            <a:prstGeom prst="pentagon">
              <a:avLst/>
            </a:prstGeom>
            <a:solidFill>
              <a:srgbClr val="FFFFFF"/>
            </a:solidFill>
            <a:ln>
              <a:noFill/>
            </a:ln>
            <a:extLs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algn="l" eaLnBrk="1" fontAlgn="auto" hangingPunct="1">
                <a:spcBef>
                  <a:spcPts val="0"/>
                </a:spcBef>
                <a:spcAft>
                  <a:spcPts val="0"/>
                </a:spcAft>
              </a:pPr>
              <a:endParaRPr lang="en-US">
                <a:solidFill>
                  <a:prstClr val="black"/>
                </a:solidFill>
                <a:latin typeface="Calibri"/>
              </a:endParaRPr>
            </a:p>
          </p:txBody>
        </p:sp>
        <p:pic>
          <p:nvPicPr>
            <p:cNvPr id="6" name="Picture 9"/>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0"/>
              <a:ext cx="35687" cy="30873"/>
            </a:xfrm>
            <a:prstGeom prst="rect">
              <a:avLst/>
            </a:prstGeom>
            <a:noFill/>
            <a:extLst>
              <a:ext uri="{909E8E84-426E-40DD-AFC4-6F175D3DCCD1}">
                <a14:hiddenFill xmlns:a14="http://schemas.microsoft.com/office/drawing/2010/main">
                  <a:solidFill>
                    <a:srgbClr val="FFFFFF"/>
                  </a:solidFill>
                </a14:hiddenFill>
              </a:ext>
            </a:extLst>
          </p:spPr>
        </p:pic>
      </p:grpSp>
      <p:sp>
        <p:nvSpPr>
          <p:cNvPr id="7" name="TextBox 6"/>
          <p:cNvSpPr txBox="1"/>
          <p:nvPr/>
        </p:nvSpPr>
        <p:spPr>
          <a:xfrm>
            <a:off x="9144002" y="3124200"/>
            <a:ext cx="184731" cy="369332"/>
          </a:xfrm>
          <a:prstGeom prst="rect">
            <a:avLst/>
          </a:prstGeom>
          <a:noFill/>
        </p:spPr>
        <p:txBody>
          <a:bodyPr wrap="none" rtlCol="0">
            <a:spAutoFit/>
          </a:bodyPr>
          <a:lstStyle/>
          <a:p>
            <a:pPr algn="l" eaLnBrk="1" fontAlgn="auto" hangingPunct="1">
              <a:spcBef>
                <a:spcPts val="0"/>
              </a:spcBef>
              <a:spcAft>
                <a:spcPts val="0"/>
              </a:spcAft>
            </a:pPr>
            <a:endParaRPr lang="en-US">
              <a:solidFill>
                <a:prstClr val="black"/>
              </a:solidFill>
              <a:latin typeface="Calibri"/>
            </a:endParaRPr>
          </a:p>
        </p:txBody>
      </p:sp>
    </p:spTree>
    <p:extLst>
      <p:ext uri="{BB962C8B-B14F-4D97-AF65-F5344CB8AC3E}">
        <p14:creationId xmlns:p14="http://schemas.microsoft.com/office/powerpoint/2010/main" val="3270114583"/>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01BCE-269C-4E9A-BFDC-A31B9F6D4454}"/>
              </a:ext>
            </a:extLst>
          </p:cNvPr>
          <p:cNvSpPr>
            <a:spLocks noGrp="1"/>
          </p:cNvSpPr>
          <p:nvPr>
            <p:ph type="title"/>
          </p:nvPr>
        </p:nvSpPr>
        <p:spPr/>
        <p:txBody>
          <a:bodyPr>
            <a:normAutofit fontScale="90000"/>
          </a:bodyPr>
          <a:lstStyle/>
          <a:p>
            <a:r>
              <a:rPr lang="id-ID"/>
              <a:t>Contoh Lain</a:t>
            </a:r>
          </a:p>
        </p:txBody>
      </p:sp>
      <p:sp>
        <p:nvSpPr>
          <p:cNvPr id="5" name="Content Placeholder 4">
            <a:extLst>
              <a:ext uri="{FF2B5EF4-FFF2-40B4-BE49-F238E27FC236}">
                <a16:creationId xmlns:a16="http://schemas.microsoft.com/office/drawing/2014/main" id="{5191585A-43CB-4609-8CB5-D3299D6CD862}"/>
              </a:ext>
            </a:extLst>
          </p:cNvPr>
          <p:cNvSpPr>
            <a:spLocks noGrp="1"/>
          </p:cNvSpPr>
          <p:nvPr>
            <p:ph idx="1"/>
          </p:nvPr>
        </p:nvSpPr>
        <p:spPr/>
        <p:txBody>
          <a:bodyPr/>
          <a:lstStyle/>
          <a:p>
            <a:endParaRPr lang="id-ID"/>
          </a:p>
        </p:txBody>
      </p:sp>
      <p:pic>
        <p:nvPicPr>
          <p:cNvPr id="6" name="Picture 5">
            <a:extLst>
              <a:ext uri="{FF2B5EF4-FFF2-40B4-BE49-F238E27FC236}">
                <a16:creationId xmlns:a16="http://schemas.microsoft.com/office/drawing/2014/main" id="{99B96883-5D47-414F-81A2-1D911FD114FD}"/>
              </a:ext>
            </a:extLst>
          </p:cNvPr>
          <p:cNvPicPr>
            <a:picLocks noChangeAspect="1"/>
          </p:cNvPicPr>
          <p:nvPr/>
        </p:nvPicPr>
        <p:blipFill>
          <a:blip r:embed="rId2"/>
          <a:stretch>
            <a:fillRect/>
          </a:stretch>
        </p:blipFill>
        <p:spPr>
          <a:xfrm>
            <a:off x="0" y="1017470"/>
            <a:ext cx="9144000" cy="4823059"/>
          </a:xfrm>
          <a:prstGeom prst="rect">
            <a:avLst/>
          </a:prstGeom>
        </p:spPr>
      </p:pic>
    </p:spTree>
    <p:extLst>
      <p:ext uri="{BB962C8B-B14F-4D97-AF65-F5344CB8AC3E}">
        <p14:creationId xmlns:p14="http://schemas.microsoft.com/office/powerpoint/2010/main" val="942404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E2537-E5DE-43FB-B8C9-F4C0898F10B7}"/>
              </a:ext>
            </a:extLst>
          </p:cNvPr>
          <p:cNvSpPr>
            <a:spLocks noGrp="1"/>
          </p:cNvSpPr>
          <p:nvPr>
            <p:ph type="title"/>
          </p:nvPr>
        </p:nvSpPr>
        <p:spPr/>
        <p:txBody>
          <a:bodyPr>
            <a:noAutofit/>
          </a:bodyPr>
          <a:lstStyle/>
          <a:p>
            <a:r>
              <a:rPr lang="id-ID" sz="2800"/>
              <a:t>Contoh Lain dalam </a:t>
            </a:r>
            <a:br>
              <a:rPr lang="id-ID" sz="2800"/>
            </a:br>
            <a:r>
              <a:rPr lang="id-ID" sz="2800"/>
              <a:t>Pengembangan Sistem Informasi</a:t>
            </a:r>
          </a:p>
        </p:txBody>
      </p:sp>
      <p:sp>
        <p:nvSpPr>
          <p:cNvPr id="3" name="Content Placeholder 2">
            <a:extLst>
              <a:ext uri="{FF2B5EF4-FFF2-40B4-BE49-F238E27FC236}">
                <a16:creationId xmlns:a16="http://schemas.microsoft.com/office/drawing/2014/main" id="{6CC4F0C5-6C3D-4D95-89E5-8F75E6F23380}"/>
              </a:ext>
            </a:extLst>
          </p:cNvPr>
          <p:cNvSpPr>
            <a:spLocks noGrp="1"/>
          </p:cNvSpPr>
          <p:nvPr>
            <p:ph idx="1"/>
          </p:nvPr>
        </p:nvSpPr>
        <p:spPr>
          <a:xfrm>
            <a:off x="228600" y="898510"/>
            <a:ext cx="8686800" cy="5654690"/>
          </a:xfrm>
        </p:spPr>
        <p:txBody>
          <a:bodyPr>
            <a:normAutofit fontScale="62500" lnSpcReduction="20000"/>
          </a:bodyPr>
          <a:lstStyle/>
          <a:p>
            <a:r>
              <a:rPr lang="id-ID" b="1">
                <a:latin typeface="Times New Roman" panose="02020603050405020304" pitchFamily="18" charset="0"/>
                <a:cs typeface="Times New Roman" panose="02020603050405020304" pitchFamily="18" charset="0"/>
              </a:rPr>
              <a:t>BAB III</a:t>
            </a:r>
          </a:p>
          <a:p>
            <a:pPr lvl="1"/>
            <a:r>
              <a:rPr lang="en-US" b="1"/>
              <a:t>Feasibility Study </a:t>
            </a:r>
            <a:r>
              <a:rPr lang="en-US"/>
              <a:t>– the stage where information analyst makes a study of whether the managements’ concept of having the desired new system is achievable. It may be that development of a new system is not needed instead an update of the existing is enough.</a:t>
            </a:r>
          </a:p>
          <a:p>
            <a:pPr lvl="1"/>
            <a:r>
              <a:rPr lang="en-US" b="1"/>
              <a:t>Analysis</a:t>
            </a:r>
            <a:r>
              <a:rPr lang="en-US"/>
              <a:t> – the stage  where  users and IT specialists work together to collect and comprehend the business requirements. Based on requirements, both will work on the  design and discuss the tasks to be done.The user and IT specialists signs on the  joint application design to formalize the business requirements.</a:t>
            </a:r>
          </a:p>
          <a:p>
            <a:pPr lvl="1"/>
            <a:r>
              <a:rPr lang="en-US" b="1"/>
              <a:t>Design</a:t>
            </a:r>
            <a:r>
              <a:rPr lang="en-US"/>
              <a:t> – the stage where the </a:t>
            </a:r>
            <a:r>
              <a:rPr lang="en-US" b="1"/>
              <a:t>system’s blueprint </a:t>
            </a:r>
            <a:r>
              <a:rPr lang="en-US"/>
              <a:t>is created. The technical architecture is designed which includes telecommunications, hardware and software suited for the system</a:t>
            </a:r>
            <a:endParaRPr lang="id-ID"/>
          </a:p>
          <a:p>
            <a:r>
              <a:rPr lang="id-ID" b="1">
                <a:latin typeface="Times New Roman" panose="02020603050405020304" pitchFamily="18" charset="0"/>
                <a:cs typeface="Times New Roman" panose="02020603050405020304" pitchFamily="18" charset="0"/>
              </a:rPr>
              <a:t>BAB IV</a:t>
            </a:r>
            <a:endParaRPr lang="en-US" b="1">
              <a:latin typeface="Times New Roman" panose="02020603050405020304" pitchFamily="18" charset="0"/>
              <a:cs typeface="Times New Roman" panose="02020603050405020304" pitchFamily="18" charset="0"/>
            </a:endParaRPr>
          </a:p>
          <a:p>
            <a:pPr lvl="1"/>
            <a:r>
              <a:rPr lang="en-US" b="1"/>
              <a:t>Development and Testing </a:t>
            </a:r>
            <a:r>
              <a:rPr lang="en-US"/>
              <a:t>– the stage where  building of the technical architecture, database and programs are executed.  It is also the stage where the system is tested using the established test scripts and  compare the  expected outcomes to actual outcomes.</a:t>
            </a:r>
          </a:p>
          <a:p>
            <a:pPr lvl="1"/>
            <a:r>
              <a:rPr lang="en-US" b="1"/>
              <a:t>Implementation</a:t>
            </a:r>
            <a:r>
              <a:rPr lang="en-US"/>
              <a:t>- the stage where system is in place and is used by the actual workforce. User guide manual and training are provided to users.</a:t>
            </a:r>
          </a:p>
          <a:p>
            <a:pPr lvl="1"/>
            <a:r>
              <a:rPr lang="en-US" b="1"/>
              <a:t>Evaluation </a:t>
            </a:r>
            <a:r>
              <a:rPr lang="en-US"/>
              <a:t>– the stage where system need to be evaluated for any bug from time to time.</a:t>
            </a:r>
          </a:p>
          <a:p>
            <a:pPr lvl="1"/>
            <a:r>
              <a:rPr lang="en-US" b="1"/>
              <a:t>Maintenance</a:t>
            </a:r>
            <a:r>
              <a:rPr lang="en-US"/>
              <a:t>- the stage where system needs to be enhanced or strengthened in order to meet the goals of the organization.</a:t>
            </a:r>
            <a:endParaRPr lang="id-ID"/>
          </a:p>
        </p:txBody>
      </p:sp>
    </p:spTree>
    <p:extLst>
      <p:ext uri="{BB962C8B-B14F-4D97-AF65-F5344CB8AC3E}">
        <p14:creationId xmlns:p14="http://schemas.microsoft.com/office/powerpoint/2010/main" val="870627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B6AC9-BA90-4FE1-9EFD-5BBC98720B74}"/>
              </a:ext>
            </a:extLst>
          </p:cNvPr>
          <p:cNvSpPr>
            <a:spLocks noGrp="1"/>
          </p:cNvSpPr>
          <p:nvPr>
            <p:ph type="title"/>
          </p:nvPr>
        </p:nvSpPr>
        <p:spPr/>
        <p:txBody>
          <a:bodyPr>
            <a:normAutofit fontScale="90000"/>
          </a:bodyPr>
          <a:lstStyle/>
          <a:p>
            <a:r>
              <a:rPr lang="id-ID"/>
              <a:t>BAB IV dan BAB V</a:t>
            </a:r>
          </a:p>
        </p:txBody>
      </p:sp>
      <p:sp>
        <p:nvSpPr>
          <p:cNvPr id="3" name="Content Placeholder 2">
            <a:extLst>
              <a:ext uri="{FF2B5EF4-FFF2-40B4-BE49-F238E27FC236}">
                <a16:creationId xmlns:a16="http://schemas.microsoft.com/office/drawing/2014/main" id="{A4276AAF-463F-48C4-822B-1436F85D2DFC}"/>
              </a:ext>
            </a:extLst>
          </p:cNvPr>
          <p:cNvSpPr>
            <a:spLocks noGrp="1"/>
          </p:cNvSpPr>
          <p:nvPr>
            <p:ph idx="1"/>
          </p:nvPr>
        </p:nvSpPr>
        <p:spPr>
          <a:xfrm>
            <a:off x="228600" y="685800"/>
            <a:ext cx="8686800" cy="5730890"/>
          </a:xfrm>
        </p:spPr>
        <p:txBody>
          <a:bodyPr>
            <a:normAutofit fontScale="77500" lnSpcReduction="20000"/>
          </a:bodyPr>
          <a:lstStyle/>
          <a:p>
            <a:r>
              <a:rPr lang="id-ID"/>
              <a:t>Metode informatika</a:t>
            </a:r>
          </a:p>
          <a:p>
            <a:pPr marL="457200" lvl="1" indent="0">
              <a:buNone/>
            </a:pPr>
            <a:r>
              <a:rPr lang="id-ID" b="1">
                <a:latin typeface="Times New Roman" panose="02020603050405020304" pitchFamily="18" charset="0"/>
                <a:cs typeface="Times New Roman" panose="02020603050405020304" pitchFamily="18" charset="0"/>
              </a:rPr>
              <a:t>BAB IV HASIL DAN PEMBAHASAN</a:t>
            </a:r>
          </a:p>
          <a:p>
            <a:pPr lvl="1"/>
            <a:r>
              <a:rPr lang="id-ID"/>
              <a:t>Test bed program implementasi metode, termasuk penjelasan program komputer</a:t>
            </a:r>
          </a:p>
          <a:p>
            <a:pPr lvl="1"/>
            <a:r>
              <a:rPr lang="id-ID"/>
              <a:t>Hasil pengukuran kinerja metode </a:t>
            </a:r>
          </a:p>
          <a:p>
            <a:pPr lvl="1"/>
            <a:endParaRPr lang="id-ID"/>
          </a:p>
          <a:p>
            <a:r>
              <a:rPr lang="id-ID" b="1"/>
              <a:t>Perancangan Sistem Informasi</a:t>
            </a:r>
          </a:p>
          <a:p>
            <a:pPr marL="457200" lvl="1" indent="0">
              <a:buNone/>
            </a:pPr>
            <a:r>
              <a:rPr lang="id-ID" b="1">
                <a:latin typeface="Times New Roman" panose="02020603050405020304" pitchFamily="18" charset="0"/>
                <a:cs typeface="Times New Roman" panose="02020603050405020304" pitchFamily="18" charset="0"/>
              </a:rPr>
              <a:t>BAB IV IMPLEMENTASI </a:t>
            </a:r>
          </a:p>
          <a:p>
            <a:pPr marL="457200" lvl="1" indent="0">
              <a:buNone/>
            </a:pPr>
            <a:r>
              <a:rPr lang="id-ID"/>
              <a:t>Berisi tampilan hasil pengembangan dan implementasi sistem yang dibuat</a:t>
            </a:r>
          </a:p>
          <a:p>
            <a:pPr lvl="1"/>
            <a:r>
              <a:rPr lang="id-ID"/>
              <a:t>Input – Proses – Output, meliputi </a:t>
            </a:r>
            <a:r>
              <a:rPr lang="id-ID" i="1"/>
              <a:t>source code</a:t>
            </a:r>
          </a:p>
          <a:p>
            <a:pPr lvl="1"/>
            <a:r>
              <a:rPr lang="id-ID"/>
              <a:t>Penjelasan basisdata</a:t>
            </a:r>
          </a:p>
          <a:p>
            <a:pPr lvl="1"/>
            <a:r>
              <a:rPr lang="id-ID"/>
              <a:t>Hasil uji keberjalanan sistem</a:t>
            </a:r>
          </a:p>
          <a:p>
            <a:pPr marL="457200" lvl="1" indent="0">
              <a:buNone/>
            </a:pPr>
            <a:endParaRPr lang="id-ID"/>
          </a:p>
          <a:p>
            <a:r>
              <a:rPr lang="id-ID"/>
              <a:t>Kesimpulan dan Saran</a:t>
            </a:r>
          </a:p>
          <a:p>
            <a:pPr marL="457200" lvl="1" indent="0">
              <a:buNone/>
            </a:pPr>
            <a:r>
              <a:rPr lang="id-ID"/>
              <a:t>BAB V SIMPULAN DAN SARAN</a:t>
            </a:r>
          </a:p>
        </p:txBody>
      </p:sp>
    </p:spTree>
    <p:extLst>
      <p:ext uri="{BB962C8B-B14F-4D97-AF65-F5344CB8AC3E}">
        <p14:creationId xmlns:p14="http://schemas.microsoft.com/office/powerpoint/2010/main" val="9802338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DE2B4-CFE8-27AB-82AC-A07FED990DF9}"/>
              </a:ext>
            </a:extLst>
          </p:cNvPr>
          <p:cNvSpPr>
            <a:spLocks noGrp="1"/>
          </p:cNvSpPr>
          <p:nvPr>
            <p:ph type="title"/>
          </p:nvPr>
        </p:nvSpPr>
        <p:spPr/>
        <p:txBody>
          <a:bodyPr>
            <a:normAutofit fontScale="90000"/>
          </a:bodyPr>
          <a:lstStyle/>
          <a:p>
            <a:r>
              <a:rPr lang="en-US"/>
              <a:t>BAB IV (PROPOSAL SKRIPSI)</a:t>
            </a:r>
            <a:endParaRPr lang="id-ID"/>
          </a:p>
        </p:txBody>
      </p:sp>
      <p:sp>
        <p:nvSpPr>
          <p:cNvPr id="3" name="Content Placeholder 2">
            <a:extLst>
              <a:ext uri="{FF2B5EF4-FFF2-40B4-BE49-F238E27FC236}">
                <a16:creationId xmlns:a16="http://schemas.microsoft.com/office/drawing/2014/main" id="{CBAE14AC-0658-38C0-582E-CE9FA0F5EA9A}"/>
              </a:ext>
            </a:extLst>
          </p:cNvPr>
          <p:cNvSpPr>
            <a:spLocks noGrp="1"/>
          </p:cNvSpPr>
          <p:nvPr>
            <p:ph idx="1"/>
          </p:nvPr>
        </p:nvSpPr>
        <p:spPr/>
        <p:txBody>
          <a:bodyPr/>
          <a:lstStyle/>
          <a:p>
            <a:r>
              <a:rPr lang="en-US"/>
              <a:t>Lokasi Penelitian</a:t>
            </a:r>
          </a:p>
          <a:p>
            <a:r>
              <a:rPr lang="en-US"/>
              <a:t>Jadwal Penelitian</a:t>
            </a:r>
          </a:p>
          <a:p>
            <a:endParaRPr lang="id-ID"/>
          </a:p>
        </p:txBody>
      </p:sp>
    </p:spTree>
    <p:extLst>
      <p:ext uri="{BB962C8B-B14F-4D97-AF65-F5344CB8AC3E}">
        <p14:creationId xmlns:p14="http://schemas.microsoft.com/office/powerpoint/2010/main" val="32402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710-60E9-4F09-A5A9-FD33C09C3C5B}"/>
              </a:ext>
            </a:extLst>
          </p:cNvPr>
          <p:cNvSpPr>
            <a:spLocks noGrp="1"/>
          </p:cNvSpPr>
          <p:nvPr>
            <p:ph type="title"/>
          </p:nvPr>
        </p:nvSpPr>
        <p:spPr/>
        <p:txBody>
          <a:bodyPr>
            <a:normAutofit fontScale="90000"/>
          </a:bodyPr>
          <a:lstStyle/>
          <a:p>
            <a:r>
              <a:rPr lang="id-ID"/>
              <a:t>JUDUL BAB</a:t>
            </a:r>
          </a:p>
        </p:txBody>
      </p:sp>
      <p:sp>
        <p:nvSpPr>
          <p:cNvPr id="3" name="Content Placeholder 2">
            <a:extLst>
              <a:ext uri="{FF2B5EF4-FFF2-40B4-BE49-F238E27FC236}">
                <a16:creationId xmlns:a16="http://schemas.microsoft.com/office/drawing/2014/main" id="{9BD7D3B8-DCF9-484A-BDA1-0F7D33C57AD9}"/>
              </a:ext>
            </a:extLst>
          </p:cNvPr>
          <p:cNvSpPr>
            <a:spLocks noGrp="1"/>
          </p:cNvSpPr>
          <p:nvPr>
            <p:ph idx="1"/>
          </p:nvPr>
        </p:nvSpPr>
        <p:spPr/>
        <p:txBody>
          <a:bodyPr>
            <a:normAutofit/>
          </a:bodyPr>
          <a:lstStyle/>
          <a:p>
            <a:r>
              <a:rPr lang="id-ID"/>
              <a:t>Bagi yang memilih skripsi yang berkaitan dengan  pengembangan sistem informasi </a:t>
            </a:r>
          </a:p>
          <a:p>
            <a:pPr lvl="1"/>
            <a:r>
              <a:rPr lang="id-ID"/>
              <a:t>Judul Bab : </a:t>
            </a:r>
            <a:r>
              <a:rPr lang="id-ID" b="1">
                <a:latin typeface="Times New Roman" panose="02020603050405020304" pitchFamily="18" charset="0"/>
                <a:cs typeface="Times New Roman" panose="02020603050405020304" pitchFamily="18" charset="0"/>
              </a:rPr>
              <a:t>BAB III ANALISIS DAN DESAIN</a:t>
            </a:r>
          </a:p>
          <a:p>
            <a:r>
              <a:rPr lang="id-ID"/>
              <a:t>Bagi yang memilih skripsi yang berkaitan dengan implementasi metode informatika</a:t>
            </a:r>
          </a:p>
          <a:p>
            <a:pPr lvl="1"/>
            <a:r>
              <a:rPr lang="id-ID"/>
              <a:t>Judul Bab : </a:t>
            </a:r>
            <a:r>
              <a:rPr lang="id-ID" b="1">
                <a:latin typeface="Times New Roman" panose="02020603050405020304" pitchFamily="18" charset="0"/>
                <a:cs typeface="Times New Roman" panose="02020603050405020304" pitchFamily="18" charset="0"/>
              </a:rPr>
              <a:t>BAB III METODE PENELITIAN</a:t>
            </a:r>
          </a:p>
          <a:p>
            <a:pPr lvl="1"/>
            <a:endParaRPr lang="id-ID"/>
          </a:p>
          <a:p>
            <a:pPr lvl="1"/>
            <a:endParaRPr lang="id-ID"/>
          </a:p>
          <a:p>
            <a:pPr marL="457200" lvl="1" indent="0">
              <a:buNone/>
            </a:pPr>
            <a:endParaRPr lang="id-ID"/>
          </a:p>
        </p:txBody>
      </p:sp>
    </p:spTree>
    <p:extLst>
      <p:ext uri="{BB962C8B-B14F-4D97-AF65-F5344CB8AC3E}">
        <p14:creationId xmlns:p14="http://schemas.microsoft.com/office/powerpoint/2010/main" val="3469374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710-60E9-4F09-A5A9-FD33C09C3C5B}"/>
              </a:ext>
            </a:extLst>
          </p:cNvPr>
          <p:cNvSpPr>
            <a:spLocks noGrp="1"/>
          </p:cNvSpPr>
          <p:nvPr>
            <p:ph type="title"/>
          </p:nvPr>
        </p:nvSpPr>
        <p:spPr/>
        <p:txBody>
          <a:bodyPr>
            <a:normAutofit fontScale="90000"/>
          </a:bodyPr>
          <a:lstStyle/>
          <a:p>
            <a:r>
              <a:rPr lang="id-ID">
                <a:latin typeface="Times New Roman" panose="02020603050405020304" pitchFamily="18" charset="0"/>
                <a:cs typeface="Times New Roman" panose="02020603050405020304" pitchFamily="18" charset="0"/>
              </a:rPr>
              <a:t>BAB III METODE PENELITIAN</a:t>
            </a:r>
          </a:p>
        </p:txBody>
      </p:sp>
      <p:sp>
        <p:nvSpPr>
          <p:cNvPr id="3" name="Content Placeholder 2">
            <a:extLst>
              <a:ext uri="{FF2B5EF4-FFF2-40B4-BE49-F238E27FC236}">
                <a16:creationId xmlns:a16="http://schemas.microsoft.com/office/drawing/2014/main" id="{9BD7D3B8-DCF9-484A-BDA1-0F7D33C57AD9}"/>
              </a:ext>
            </a:extLst>
          </p:cNvPr>
          <p:cNvSpPr>
            <a:spLocks noGrp="1"/>
          </p:cNvSpPr>
          <p:nvPr>
            <p:ph idx="1"/>
          </p:nvPr>
        </p:nvSpPr>
        <p:spPr/>
        <p:txBody>
          <a:bodyPr/>
          <a:lstStyle/>
          <a:p>
            <a:r>
              <a:rPr lang="id-ID"/>
              <a:t>Berisi </a:t>
            </a:r>
          </a:p>
          <a:p>
            <a:pPr lvl="1"/>
            <a:r>
              <a:rPr lang="id-ID"/>
              <a:t>Blok diagram yang berisi sistematika/langkah-langkah penelitian yang akan dilakukan</a:t>
            </a:r>
          </a:p>
          <a:p>
            <a:pPr lvl="1"/>
            <a:r>
              <a:rPr lang="id-ID"/>
              <a:t>Penjelasan mekanisme dari setiap blok, proses, metode, dan penerapan formula, </a:t>
            </a:r>
            <a:r>
              <a:rPr lang="id-ID" i="1"/>
              <a:t>software/library </a:t>
            </a:r>
            <a:r>
              <a:rPr lang="id-ID"/>
              <a:t>yang digunakan</a:t>
            </a:r>
          </a:p>
          <a:p>
            <a:pPr lvl="1"/>
            <a:r>
              <a:rPr lang="id-ID"/>
              <a:t>Penjelasan data yang akan digunakan, bagaimana mengumpulkannya</a:t>
            </a:r>
          </a:p>
          <a:p>
            <a:pPr lvl="1"/>
            <a:r>
              <a:rPr lang="id-ID"/>
              <a:t>Penjelasan cara mengukur keberhasilan metode</a:t>
            </a:r>
          </a:p>
          <a:p>
            <a:pPr lvl="1"/>
            <a:endParaRPr lang="id-ID"/>
          </a:p>
        </p:txBody>
      </p:sp>
    </p:spTree>
    <p:extLst>
      <p:ext uri="{BB962C8B-B14F-4D97-AF65-F5344CB8AC3E}">
        <p14:creationId xmlns:p14="http://schemas.microsoft.com/office/powerpoint/2010/main" val="650978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AADED-D8C7-4363-A6A7-BA5D802C2AC4}"/>
              </a:ext>
            </a:extLst>
          </p:cNvPr>
          <p:cNvSpPr>
            <a:spLocks noGrp="1"/>
          </p:cNvSpPr>
          <p:nvPr>
            <p:ph type="title"/>
          </p:nvPr>
        </p:nvSpPr>
        <p:spPr/>
        <p:txBody>
          <a:bodyPr>
            <a:normAutofit fontScale="90000"/>
          </a:bodyPr>
          <a:lstStyle/>
          <a:p>
            <a:r>
              <a:rPr lang="id-ID"/>
              <a:t>Contoh Sistematika</a:t>
            </a:r>
          </a:p>
        </p:txBody>
      </p:sp>
      <p:pic>
        <p:nvPicPr>
          <p:cNvPr id="4" name="Content Placeholder 3">
            <a:extLst>
              <a:ext uri="{FF2B5EF4-FFF2-40B4-BE49-F238E27FC236}">
                <a16:creationId xmlns:a16="http://schemas.microsoft.com/office/drawing/2014/main" id="{34092B89-3CF6-4D9A-8D66-8B1B1EF9E9CA}"/>
              </a:ext>
            </a:extLst>
          </p:cNvPr>
          <p:cNvPicPr>
            <a:picLocks noGrp="1" noChangeAspect="1"/>
          </p:cNvPicPr>
          <p:nvPr>
            <p:ph idx="1"/>
          </p:nvPr>
        </p:nvPicPr>
        <p:blipFill>
          <a:blip r:embed="rId2"/>
          <a:stretch>
            <a:fillRect/>
          </a:stretch>
        </p:blipFill>
        <p:spPr>
          <a:xfrm>
            <a:off x="304800" y="1143000"/>
            <a:ext cx="8686800" cy="3245068"/>
          </a:xfrm>
          <a:prstGeom prst="rect">
            <a:avLst/>
          </a:prstGeom>
        </p:spPr>
      </p:pic>
    </p:spTree>
    <p:extLst>
      <p:ext uri="{BB962C8B-B14F-4D97-AF65-F5344CB8AC3E}">
        <p14:creationId xmlns:p14="http://schemas.microsoft.com/office/powerpoint/2010/main" val="1105908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AADED-D8C7-4363-A6A7-BA5D802C2AC4}"/>
              </a:ext>
            </a:extLst>
          </p:cNvPr>
          <p:cNvSpPr>
            <a:spLocks noGrp="1"/>
          </p:cNvSpPr>
          <p:nvPr>
            <p:ph type="title"/>
          </p:nvPr>
        </p:nvSpPr>
        <p:spPr/>
        <p:txBody>
          <a:bodyPr>
            <a:normAutofit fontScale="90000"/>
          </a:bodyPr>
          <a:lstStyle/>
          <a:p>
            <a:r>
              <a:rPr lang="id-ID"/>
              <a:t>Contoh Sistematika</a:t>
            </a:r>
          </a:p>
        </p:txBody>
      </p:sp>
      <p:sp>
        <p:nvSpPr>
          <p:cNvPr id="5" name="Content Placeholder 4">
            <a:extLst>
              <a:ext uri="{FF2B5EF4-FFF2-40B4-BE49-F238E27FC236}">
                <a16:creationId xmlns:a16="http://schemas.microsoft.com/office/drawing/2014/main" id="{F35F5C98-C0F2-4911-90E6-5A1044583B47}"/>
              </a:ext>
            </a:extLst>
          </p:cNvPr>
          <p:cNvSpPr>
            <a:spLocks noGrp="1"/>
          </p:cNvSpPr>
          <p:nvPr>
            <p:ph idx="1"/>
          </p:nvPr>
        </p:nvSpPr>
        <p:spPr/>
        <p:txBody>
          <a:bodyPr/>
          <a:lstStyle/>
          <a:p>
            <a:endParaRPr lang="id-ID"/>
          </a:p>
        </p:txBody>
      </p:sp>
      <p:pic>
        <p:nvPicPr>
          <p:cNvPr id="6" name="Picture 5">
            <a:extLst>
              <a:ext uri="{FF2B5EF4-FFF2-40B4-BE49-F238E27FC236}">
                <a16:creationId xmlns:a16="http://schemas.microsoft.com/office/drawing/2014/main" id="{4990EC4C-6732-4879-9F21-FE94D437956C}"/>
              </a:ext>
            </a:extLst>
          </p:cNvPr>
          <p:cNvPicPr>
            <a:picLocks noChangeAspect="1"/>
          </p:cNvPicPr>
          <p:nvPr/>
        </p:nvPicPr>
        <p:blipFill>
          <a:blip r:embed="rId2"/>
          <a:stretch>
            <a:fillRect/>
          </a:stretch>
        </p:blipFill>
        <p:spPr>
          <a:xfrm>
            <a:off x="76200" y="936024"/>
            <a:ext cx="9144000" cy="1752243"/>
          </a:xfrm>
          <a:prstGeom prst="rect">
            <a:avLst/>
          </a:prstGeom>
        </p:spPr>
      </p:pic>
    </p:spTree>
    <p:extLst>
      <p:ext uri="{BB962C8B-B14F-4D97-AF65-F5344CB8AC3E}">
        <p14:creationId xmlns:p14="http://schemas.microsoft.com/office/powerpoint/2010/main" val="3688267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35F5C98-C0F2-4911-90E6-5A1044583B47}"/>
              </a:ext>
            </a:extLst>
          </p:cNvPr>
          <p:cNvSpPr>
            <a:spLocks noGrp="1"/>
          </p:cNvSpPr>
          <p:nvPr>
            <p:ph idx="1"/>
          </p:nvPr>
        </p:nvSpPr>
        <p:spPr/>
        <p:txBody>
          <a:bodyPr/>
          <a:lstStyle/>
          <a:p>
            <a:endParaRPr lang="id-ID"/>
          </a:p>
        </p:txBody>
      </p:sp>
      <p:pic>
        <p:nvPicPr>
          <p:cNvPr id="6" name="Picture 5">
            <a:extLst>
              <a:ext uri="{FF2B5EF4-FFF2-40B4-BE49-F238E27FC236}">
                <a16:creationId xmlns:a16="http://schemas.microsoft.com/office/drawing/2014/main" id="{4990EC4C-6732-4879-9F21-FE94D437956C}"/>
              </a:ext>
            </a:extLst>
          </p:cNvPr>
          <p:cNvPicPr>
            <a:picLocks noChangeAspect="1"/>
          </p:cNvPicPr>
          <p:nvPr/>
        </p:nvPicPr>
        <p:blipFill>
          <a:blip r:embed="rId2"/>
          <a:stretch>
            <a:fillRect/>
          </a:stretch>
        </p:blipFill>
        <p:spPr>
          <a:xfrm>
            <a:off x="76200" y="936024"/>
            <a:ext cx="9144000" cy="1752243"/>
          </a:xfrm>
          <a:prstGeom prst="rect">
            <a:avLst/>
          </a:prstGeom>
        </p:spPr>
      </p:pic>
      <p:pic>
        <p:nvPicPr>
          <p:cNvPr id="7" name="Picture 6">
            <a:extLst>
              <a:ext uri="{FF2B5EF4-FFF2-40B4-BE49-F238E27FC236}">
                <a16:creationId xmlns:a16="http://schemas.microsoft.com/office/drawing/2014/main" id="{662E9970-60EA-4BD5-8337-E041FBC3E0C1}"/>
              </a:ext>
            </a:extLst>
          </p:cNvPr>
          <p:cNvPicPr>
            <a:picLocks noChangeAspect="1"/>
          </p:cNvPicPr>
          <p:nvPr/>
        </p:nvPicPr>
        <p:blipFill>
          <a:blip r:embed="rId3"/>
          <a:stretch>
            <a:fillRect/>
          </a:stretch>
        </p:blipFill>
        <p:spPr>
          <a:xfrm>
            <a:off x="0" y="315373"/>
            <a:ext cx="9144000" cy="6227254"/>
          </a:xfrm>
          <a:prstGeom prst="rect">
            <a:avLst/>
          </a:prstGeom>
        </p:spPr>
      </p:pic>
    </p:spTree>
    <p:extLst>
      <p:ext uri="{BB962C8B-B14F-4D97-AF65-F5344CB8AC3E}">
        <p14:creationId xmlns:p14="http://schemas.microsoft.com/office/powerpoint/2010/main" val="2854226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710-60E9-4F09-A5A9-FD33C09C3C5B}"/>
              </a:ext>
            </a:extLst>
          </p:cNvPr>
          <p:cNvSpPr>
            <a:spLocks noGrp="1"/>
          </p:cNvSpPr>
          <p:nvPr>
            <p:ph type="title"/>
          </p:nvPr>
        </p:nvSpPr>
        <p:spPr/>
        <p:txBody>
          <a:bodyPr>
            <a:normAutofit fontScale="90000"/>
          </a:bodyPr>
          <a:lstStyle/>
          <a:p>
            <a:r>
              <a:rPr lang="id-ID"/>
              <a:t>BAB III ANALISIS DAN DISAIN</a:t>
            </a:r>
          </a:p>
        </p:txBody>
      </p:sp>
      <p:sp>
        <p:nvSpPr>
          <p:cNvPr id="3" name="Content Placeholder 2">
            <a:extLst>
              <a:ext uri="{FF2B5EF4-FFF2-40B4-BE49-F238E27FC236}">
                <a16:creationId xmlns:a16="http://schemas.microsoft.com/office/drawing/2014/main" id="{9BD7D3B8-DCF9-484A-BDA1-0F7D33C57AD9}"/>
              </a:ext>
            </a:extLst>
          </p:cNvPr>
          <p:cNvSpPr>
            <a:spLocks noGrp="1"/>
          </p:cNvSpPr>
          <p:nvPr>
            <p:ph idx="1"/>
          </p:nvPr>
        </p:nvSpPr>
        <p:spPr/>
        <p:txBody>
          <a:bodyPr>
            <a:normAutofit fontScale="92500" lnSpcReduction="20000"/>
          </a:bodyPr>
          <a:lstStyle/>
          <a:p>
            <a:r>
              <a:rPr lang="id-ID"/>
              <a:t>Berisi </a:t>
            </a:r>
          </a:p>
          <a:p>
            <a:pPr lvl="1"/>
            <a:r>
              <a:rPr lang="id-ID"/>
              <a:t>Tahap Analisis Sistem</a:t>
            </a:r>
          </a:p>
          <a:p>
            <a:pPr lvl="2"/>
            <a:r>
              <a:rPr lang="id-ID"/>
              <a:t>Penjelasan dari </a:t>
            </a:r>
            <a:r>
              <a:rPr lang="id-ID" i="1"/>
              <a:t>existing system </a:t>
            </a:r>
            <a:r>
              <a:rPr lang="id-ID"/>
              <a:t>yang berjalan sebelumnya ditinjau dari sisi input proses dan output, organisasi/objek</a:t>
            </a:r>
          </a:p>
          <a:p>
            <a:pPr lvl="1"/>
            <a:r>
              <a:rPr lang="id-ID"/>
              <a:t>Evaluasi sistem yang sedang berjalan</a:t>
            </a:r>
          </a:p>
          <a:p>
            <a:pPr lvl="2"/>
            <a:r>
              <a:rPr lang="id-ID"/>
              <a:t>Kekurangan dan kelemahan sehingga diperlukan pengembangan sistem baru (komputerisasi)</a:t>
            </a:r>
          </a:p>
          <a:p>
            <a:pPr lvl="2"/>
            <a:r>
              <a:rPr lang="id-ID"/>
              <a:t>Penjelasan tentang kebutuhan sistem yang akan dikembangkan</a:t>
            </a:r>
          </a:p>
          <a:p>
            <a:pPr lvl="3"/>
            <a:r>
              <a:rPr lang="id-ID"/>
              <a:t>HW, SW, BW, Database</a:t>
            </a:r>
          </a:p>
          <a:p>
            <a:pPr lvl="1"/>
            <a:r>
              <a:rPr lang="id-ID"/>
              <a:t>Perancangan Sistem</a:t>
            </a:r>
          </a:p>
          <a:p>
            <a:pPr lvl="2"/>
            <a:r>
              <a:rPr lang="id-ID"/>
              <a:t>Input</a:t>
            </a:r>
          </a:p>
          <a:p>
            <a:pPr lvl="2"/>
            <a:r>
              <a:rPr lang="id-ID"/>
              <a:t>Proses </a:t>
            </a:r>
          </a:p>
          <a:p>
            <a:pPr lvl="2"/>
            <a:r>
              <a:rPr lang="id-ID"/>
              <a:t>Outout</a:t>
            </a:r>
          </a:p>
          <a:p>
            <a:pPr lvl="1"/>
            <a:r>
              <a:rPr lang="id-ID"/>
              <a:t>Pengukuran Keberjalanan Sistem</a:t>
            </a:r>
          </a:p>
          <a:p>
            <a:pPr lvl="1"/>
            <a:endParaRPr lang="id-ID"/>
          </a:p>
        </p:txBody>
      </p:sp>
    </p:spTree>
    <p:extLst>
      <p:ext uri="{BB962C8B-B14F-4D97-AF65-F5344CB8AC3E}">
        <p14:creationId xmlns:p14="http://schemas.microsoft.com/office/powerpoint/2010/main" val="4222870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BBE1F-4890-4787-95C3-70A39B81F079}"/>
              </a:ext>
            </a:extLst>
          </p:cNvPr>
          <p:cNvSpPr>
            <a:spLocks noGrp="1"/>
          </p:cNvSpPr>
          <p:nvPr>
            <p:ph type="title"/>
          </p:nvPr>
        </p:nvSpPr>
        <p:spPr/>
        <p:txBody>
          <a:bodyPr>
            <a:normAutofit fontScale="90000"/>
          </a:bodyPr>
          <a:lstStyle/>
          <a:p>
            <a:r>
              <a:rPr lang="id-ID"/>
              <a:t>Contoh Sistematika</a:t>
            </a:r>
          </a:p>
        </p:txBody>
      </p:sp>
      <p:pic>
        <p:nvPicPr>
          <p:cNvPr id="4" name="Content Placeholder 3">
            <a:extLst>
              <a:ext uri="{FF2B5EF4-FFF2-40B4-BE49-F238E27FC236}">
                <a16:creationId xmlns:a16="http://schemas.microsoft.com/office/drawing/2014/main" id="{024DB2F8-BA37-4C63-9067-C3FBF68909D6}"/>
              </a:ext>
            </a:extLst>
          </p:cNvPr>
          <p:cNvPicPr>
            <a:picLocks noGrp="1" noChangeAspect="1"/>
          </p:cNvPicPr>
          <p:nvPr>
            <p:ph idx="1"/>
          </p:nvPr>
        </p:nvPicPr>
        <p:blipFill>
          <a:blip r:embed="rId2"/>
          <a:stretch>
            <a:fillRect/>
          </a:stretch>
        </p:blipFill>
        <p:spPr>
          <a:xfrm>
            <a:off x="1154111" y="898525"/>
            <a:ext cx="6835777" cy="5067300"/>
          </a:xfrm>
          <a:prstGeom prst="rect">
            <a:avLst/>
          </a:prstGeom>
        </p:spPr>
      </p:pic>
    </p:spTree>
    <p:extLst>
      <p:ext uri="{BB962C8B-B14F-4D97-AF65-F5344CB8AC3E}">
        <p14:creationId xmlns:p14="http://schemas.microsoft.com/office/powerpoint/2010/main" val="2870600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01BCE-269C-4E9A-BFDC-A31B9F6D4454}"/>
              </a:ext>
            </a:extLst>
          </p:cNvPr>
          <p:cNvSpPr>
            <a:spLocks noGrp="1"/>
          </p:cNvSpPr>
          <p:nvPr>
            <p:ph type="title"/>
          </p:nvPr>
        </p:nvSpPr>
        <p:spPr/>
        <p:txBody>
          <a:bodyPr>
            <a:normAutofit fontScale="90000"/>
          </a:bodyPr>
          <a:lstStyle/>
          <a:p>
            <a:r>
              <a:rPr lang="id-ID"/>
              <a:t>Contoh Lain</a:t>
            </a:r>
          </a:p>
        </p:txBody>
      </p:sp>
      <p:pic>
        <p:nvPicPr>
          <p:cNvPr id="4" name="Content Placeholder 3">
            <a:extLst>
              <a:ext uri="{FF2B5EF4-FFF2-40B4-BE49-F238E27FC236}">
                <a16:creationId xmlns:a16="http://schemas.microsoft.com/office/drawing/2014/main" id="{0B6413CB-F2D9-49CC-B391-5A4E37B2840C}"/>
              </a:ext>
            </a:extLst>
          </p:cNvPr>
          <p:cNvPicPr>
            <a:picLocks noGrp="1" noChangeAspect="1"/>
          </p:cNvPicPr>
          <p:nvPr>
            <p:ph idx="1"/>
          </p:nvPr>
        </p:nvPicPr>
        <p:blipFill>
          <a:blip r:embed="rId2"/>
          <a:stretch>
            <a:fillRect/>
          </a:stretch>
        </p:blipFill>
        <p:spPr>
          <a:xfrm>
            <a:off x="228600" y="1866796"/>
            <a:ext cx="8686800" cy="3130757"/>
          </a:xfrm>
          <a:prstGeom prst="rect">
            <a:avLst/>
          </a:prstGeom>
        </p:spPr>
      </p:pic>
    </p:spTree>
    <p:extLst>
      <p:ext uri="{BB962C8B-B14F-4D97-AF65-F5344CB8AC3E}">
        <p14:creationId xmlns:p14="http://schemas.microsoft.com/office/powerpoint/2010/main" val="21619273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12955</TotalTime>
  <Words>511</Words>
  <Application>Microsoft Office PowerPoint</Application>
  <PresentationFormat>On-screen Show (4:3)</PresentationFormat>
  <Paragraphs>61</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Times New Roman</vt:lpstr>
      <vt:lpstr>Office Theme</vt:lpstr>
      <vt:lpstr> METODOLOGI PENELITIAN Semester Ganjil 2023-2024  MP-07-BAB III, IV dan V </vt:lpstr>
      <vt:lpstr>JUDUL BAB</vt:lpstr>
      <vt:lpstr>BAB III METODE PENELITIAN</vt:lpstr>
      <vt:lpstr>Contoh Sistematika</vt:lpstr>
      <vt:lpstr>Contoh Sistematika</vt:lpstr>
      <vt:lpstr>PowerPoint Presentation</vt:lpstr>
      <vt:lpstr>BAB III ANALISIS DAN DISAIN</vt:lpstr>
      <vt:lpstr>Contoh Sistematika</vt:lpstr>
      <vt:lpstr>Contoh Lain</vt:lpstr>
      <vt:lpstr>Contoh Lain</vt:lpstr>
      <vt:lpstr>Contoh Lain dalam  Pengembangan Sistem Informasi</vt:lpstr>
      <vt:lpstr>BAB IV dan BAB V</vt:lpstr>
      <vt:lpstr>BAB IV (PROPOSAL SKRIPSI)</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RAPAT PROGRAM STUDI</dc:title>
  <dc:creator>setiawanhadi</dc:creator>
  <cp:lastModifiedBy>Setiawan Hadi</cp:lastModifiedBy>
  <cp:revision>1833</cp:revision>
  <cp:lastPrinted>2015-05-04T03:26:55Z</cp:lastPrinted>
  <dcterms:created xsi:type="dcterms:W3CDTF">2014-08-26T20:55:24Z</dcterms:created>
  <dcterms:modified xsi:type="dcterms:W3CDTF">2023-10-26T14:30:31Z</dcterms:modified>
</cp:coreProperties>
</file>

<file path=docProps/thumbnail.jpeg>
</file>